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2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/>
    <p:restoredTop sz="83754"/>
  </p:normalViewPr>
  <p:slideViewPr>
    <p:cSldViewPr snapToGrid="0">
      <p:cViewPr varScale="1">
        <p:scale>
          <a:sx n="162" d="100"/>
          <a:sy n="162" d="100"/>
        </p:scale>
        <p:origin x="3040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68E27-D244-6443-AD13-58F1CD71EB2A}" type="datetimeFigureOut">
              <a:rPr lang="de-DE" smtClean="0"/>
              <a:t>19.02.25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34AD1-A061-BB47-8ED8-A9D76651E4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740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34AD1-A061-BB47-8ED8-A9D76651E40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02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634AD1-A061-BB47-8ED8-A9D76651E40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4943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140273-D1D4-AA0A-9352-CC35C1DF6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0FBC76-368E-4053-4B37-A196BABB7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355B526-2E1E-2A65-0596-8A77659A2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B4ED-7D8F-8848-B8B6-61FB444E9FE7}" type="datetimeFigureOut">
              <a:rPr lang="de-DE" smtClean="0"/>
              <a:t>19.02.25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45813E-07F5-9D04-6B88-4A07EB535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6DEFDD-29F9-DE2D-558F-DA421A89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1C44-333F-2F48-A930-49D0B87431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99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54B89-9001-3E1B-77F8-D7EA962F3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791CC36-D9F0-358A-0D96-E031F6D03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353278-34AA-D263-6BB4-A8537030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B4ED-7D8F-8848-B8B6-61FB444E9FE7}" type="datetimeFigureOut">
              <a:rPr lang="de-DE" smtClean="0"/>
              <a:t>19.02.25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72D30C-7C4A-DFF7-1D60-EF0E06FC5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09449A-BD66-CBCA-C1A9-9C685611A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1C44-333F-2F48-A930-49D0B87431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23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4D3C1B4-DBF1-7A30-D9FA-C136E97085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EC3C1C8-6707-A8E7-1F99-EF9FD1685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7451F5-0597-7165-91BA-91AAD96F6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B4ED-7D8F-8848-B8B6-61FB444E9FE7}" type="datetimeFigureOut">
              <a:rPr lang="de-DE" smtClean="0"/>
              <a:t>19.02.25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3DD614-034E-D3C8-448B-3446CC6F5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05C12F-E190-C33A-D2BA-3ED9F24C2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1C44-333F-2F48-A930-49D0B87431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45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08A43A-89B5-7926-E9C7-109EB148B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02FA56-CF1B-7C5B-B6E0-34AB63A6D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6BF677-61E7-EFA8-FD4B-38AB6C93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B4ED-7D8F-8848-B8B6-61FB444E9FE7}" type="datetimeFigureOut">
              <a:rPr lang="de-DE" smtClean="0"/>
              <a:t>19.02.25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856970-5FC3-E9CB-551B-F96B0B8E7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7F46A9-5417-6023-A498-B5E25DE84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1C44-333F-2F48-A930-49D0B87431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29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2380E-5C2F-5190-093B-9CB20F68A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9A3AAD-4499-D971-5C0E-B17B2F379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A0EE76-107C-21C5-DDCB-35CBAACD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B4ED-7D8F-8848-B8B6-61FB444E9FE7}" type="datetimeFigureOut">
              <a:rPr lang="de-DE" smtClean="0"/>
              <a:t>19.02.25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FDA74B-A947-11EE-B347-19E36A8F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5244AC-04B2-7886-E02A-7955C62C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1C44-333F-2F48-A930-49D0B87431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33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85A0EB-AD2A-A67E-F321-D48878AFA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D30C97-4565-09B0-D484-5CC487E84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3A71520-2695-A24A-B36C-D7653EA40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5ED4CC-CB47-A833-BA64-C9523B74A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B4ED-7D8F-8848-B8B6-61FB444E9FE7}" type="datetimeFigureOut">
              <a:rPr lang="de-DE" smtClean="0"/>
              <a:t>19.02.25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2CDE29-31F2-4F02-45ED-A45105858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C8BB5BB-1CA5-FEFF-C4DA-49A4A4F6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1C44-333F-2F48-A930-49D0B87431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59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75175-DEE4-B5D0-CDDD-9EC3E1F5E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158F28-DAA3-57B9-347A-B1D4E18D7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CF61BF-03D3-5983-E75B-4B7700866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2DB61BF-1F82-2E17-93A5-D6AB53D8F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A6EF83B-9B21-F3B3-9796-74ABE1F0EE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4714F80-AC86-32D1-442F-533C9D4DC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B4ED-7D8F-8848-B8B6-61FB444E9FE7}" type="datetimeFigureOut">
              <a:rPr lang="de-DE" smtClean="0"/>
              <a:t>19.02.25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3161587-12E2-BB8C-F322-06E9B0CB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EFF8602-049A-64C6-FC3B-89B1B45BE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1C44-333F-2F48-A930-49D0B87431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51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D83E6-03EB-D01D-3320-F954D4EF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870DB5E-19FD-BA02-FAA4-A2E73161D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B4ED-7D8F-8848-B8B6-61FB444E9FE7}" type="datetimeFigureOut">
              <a:rPr lang="de-DE" smtClean="0"/>
              <a:t>19.02.25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B28B34-00DF-F418-C592-E37519B0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D5943C-FFA9-9096-8BED-DC8F44737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1C44-333F-2F48-A930-49D0B87431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99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B895502-09C6-F319-AB14-AC0AF8111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B4ED-7D8F-8848-B8B6-61FB444E9FE7}" type="datetimeFigureOut">
              <a:rPr lang="de-DE" smtClean="0"/>
              <a:t>19.02.25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BE84BAE-C6F0-B4A6-CC8E-711EC9FD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4403D1-B92A-BFD6-7E31-A5D3F1EC7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1C44-333F-2F48-A930-49D0B87431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98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A30056-AE87-F750-8238-7EF776FD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2D9DF8-E8F8-C35F-AF63-21ED066A3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DCAE3E-B4EC-9612-DC73-A677DAD2E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D05801-A77C-8AC2-3260-FD276FADB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B4ED-7D8F-8848-B8B6-61FB444E9FE7}" type="datetimeFigureOut">
              <a:rPr lang="de-DE" smtClean="0"/>
              <a:t>19.02.25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D6F009-EEE4-894C-7FAB-FB0F2DAF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D3792D-F869-E06D-B129-D989667A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1C44-333F-2F48-A930-49D0B87431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61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5F3318-E37B-E754-8C29-BFF4C012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0244062-C9FC-F1A1-9A65-02C116688F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0436BE7-8197-8BF7-C307-BA17556E8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CE7D1B5-6C12-F0A3-996F-FF0C31CCB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B4ED-7D8F-8848-B8B6-61FB444E9FE7}" type="datetimeFigureOut">
              <a:rPr lang="de-DE" smtClean="0"/>
              <a:t>19.02.25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8E95BEC-F531-9447-56E5-D5FF01952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4E89E59-8584-6BF2-95C0-E3DBCA2BF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1C44-333F-2F48-A930-49D0B87431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27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0894F10-40B0-8A32-053D-633D124DF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9399C4-0D89-5321-123D-0FCB9C861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BD0B3F-D4CA-2B93-1366-F3A61851D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1EB4ED-7D8F-8848-B8B6-61FB444E9FE7}" type="datetimeFigureOut">
              <a:rPr lang="de-DE" smtClean="0"/>
              <a:t>19.02.25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BBE214-FFFC-F136-C3D2-B39AE4C9D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436010-1BD7-2881-F67E-936D59647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F81C44-333F-2F48-A930-49D0B87431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2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35F0E-9D31-C65C-FAC5-C2F279B411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401511"/>
          </a:xfrm>
        </p:spPr>
        <p:txBody>
          <a:bodyPr>
            <a:normAutofit fontScale="90000"/>
          </a:bodyPr>
          <a:lstStyle/>
          <a:p>
            <a:r>
              <a:rPr lang="de-DE" b="1" dirty="0" err="1"/>
              <a:t>ByLKI</a:t>
            </a:r>
            <a:r>
              <a:rPr lang="de-DE" b="1" dirty="0"/>
              <a:t> Vorstellung</a:t>
            </a:r>
            <a:br>
              <a:rPr lang="de-DE" b="1" dirty="0"/>
            </a:br>
            <a:br>
              <a:rPr lang="de-DE" b="1" dirty="0"/>
            </a:br>
            <a:r>
              <a:rPr lang="de-DE" b="1" dirty="0"/>
              <a:t>Folien-Vorlagen für Referentinnen und Referenten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1F4CBBD-68A8-595F-A3AD-E9D23EBE6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60758"/>
            <a:ext cx="9144000" cy="397042"/>
          </a:xfrm>
        </p:spPr>
        <p:txBody>
          <a:bodyPr>
            <a:normAutofit lnSpcReduction="10000"/>
          </a:bodyPr>
          <a:lstStyle/>
          <a:p>
            <a:r>
              <a:rPr lang="de-DE" dirty="0"/>
              <a:t>Version: 19.02.2025</a:t>
            </a:r>
          </a:p>
        </p:txBody>
      </p:sp>
    </p:spTree>
    <p:extLst>
      <p:ext uri="{BB962C8B-B14F-4D97-AF65-F5344CB8AC3E}">
        <p14:creationId xmlns:p14="http://schemas.microsoft.com/office/powerpoint/2010/main" val="1831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55B59F-91A0-1AC5-513D-94291E80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Vorwort zu den Folien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94120E-1CA5-E9F8-4D6F-889984B5B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76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dirty="0"/>
              <a:t>Sie können diese Folien als Vorlage nutzen, wenn Sie, z. B. im Rahmen einer Fortbildung, die </a:t>
            </a:r>
            <a:r>
              <a:rPr lang="de-DE" dirty="0" err="1"/>
              <a:t>ByLKI</a:t>
            </a:r>
            <a:r>
              <a:rPr lang="de-DE" dirty="0"/>
              <a:t> vorstellen und ggf. anschließend als Werkzeug einsetzen möchten.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Die Folien sind bewusst ohne Design-Vorlage gestaltet, sodass Sie sie möglichst einfach in Ihre Präsentation übernehmen können.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Die Folien selbst unterliegen keinem Urheberrecht und dürfen gern adaptiert werden, ohne natürlich den Inhalt bzw. die Botschaft zu verändern. Die Abbildungen unterliegen der Lizenz </a:t>
            </a:r>
            <a:r>
              <a:rPr lang="de-DE" i="1" dirty="0"/>
              <a:t>CC-BY-ND 4.0 Akademie für Lehrerfortbildung und Personalführung Dillingen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dirty="0"/>
              <a:t>Vielen Dank, dass Sie die </a:t>
            </a:r>
            <a:r>
              <a:rPr lang="de-DE" dirty="0" err="1"/>
              <a:t>ByLKI</a:t>
            </a:r>
            <a:r>
              <a:rPr lang="de-DE" dirty="0"/>
              <a:t> vorstellen und mit Ihren Kolleginnen und Kollegen nutzen!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Christian Mayr</a:t>
            </a:r>
            <a:br>
              <a:rPr lang="de-DE" dirty="0"/>
            </a:br>
            <a:r>
              <a:rPr lang="de-DE" dirty="0"/>
              <a:t>Leitung des KI-Kompetenzzentrums (KIKO) an der ALP Dillingen</a:t>
            </a:r>
          </a:p>
        </p:txBody>
      </p:sp>
    </p:spTree>
    <p:extLst>
      <p:ext uri="{BB962C8B-B14F-4D97-AF65-F5344CB8AC3E}">
        <p14:creationId xmlns:p14="http://schemas.microsoft.com/office/powerpoint/2010/main" val="107487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E0106-B53E-2850-DDA2-D3911FB65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ByLKI</a:t>
            </a:r>
            <a:r>
              <a:rPr lang="de-DE" dirty="0"/>
              <a:t>: sprich „Bai-El-Ka-i“</a:t>
            </a:r>
          </a:p>
        </p:txBody>
      </p:sp>
      <p:pic>
        <p:nvPicPr>
          <p:cNvPr id="5" name="Inhaltsplatzhalter 4" descr="Ein Bild, das Text, Screenshot, Software, Webseite enthält.&#10;&#10;KI-generierte Inhalte können fehlerhaft sein.">
            <a:extLst>
              <a:ext uri="{FF2B5EF4-FFF2-40B4-BE49-F238E27FC236}">
                <a16:creationId xmlns:a16="http://schemas.microsoft.com/office/drawing/2014/main" id="{3DA2C294-E3BB-F9B2-04F7-5CDD8A67BF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92389"/>
            <a:ext cx="5181600" cy="4217809"/>
          </a:xfr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C68CB6B-9E3D-F60D-1371-63FD8394B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591247" cy="4841875"/>
          </a:xfrm>
        </p:spPr>
        <p:txBody>
          <a:bodyPr>
            <a:normAutofit fontScale="92500" lnSpcReduction="10000"/>
          </a:bodyPr>
          <a:lstStyle/>
          <a:p>
            <a:r>
              <a:rPr lang="de-DE" dirty="0" err="1"/>
              <a:t>ki.alp.dillingen.de</a:t>
            </a:r>
            <a:endParaRPr lang="de-DE" dirty="0"/>
          </a:p>
          <a:p>
            <a:r>
              <a:rPr lang="de-DE" dirty="0"/>
              <a:t>Ziele:</a:t>
            </a:r>
          </a:p>
          <a:p>
            <a:pPr lvl="1"/>
            <a:r>
              <a:rPr lang="de-DE" dirty="0"/>
              <a:t>Erkunden von Anwendungsmöglichkeiten für den Unterricht</a:t>
            </a:r>
          </a:p>
          <a:p>
            <a:pPr lvl="2"/>
            <a:r>
              <a:rPr lang="de-DE" dirty="0"/>
              <a:t>Arbeiten mit KI</a:t>
            </a:r>
          </a:p>
          <a:p>
            <a:pPr lvl="2"/>
            <a:r>
              <a:rPr lang="de-DE" dirty="0"/>
              <a:t>Lernen mit KI</a:t>
            </a:r>
          </a:p>
          <a:p>
            <a:pPr lvl="1"/>
            <a:r>
              <a:rPr lang="de-DE" dirty="0"/>
              <a:t>Persönliche fachliche Fortbildung mit leistungsstarken KI-Werkzeugen (z. B. Quellen-Chat, Quiz-Generator, Integration von bayerischen Quellen, Spezial-Chatbots, …)</a:t>
            </a:r>
          </a:p>
          <a:p>
            <a:pPr lvl="1"/>
            <a:r>
              <a:rPr lang="de-DE" dirty="0"/>
              <a:t>Lernen über KI durch transparente Erklärungen der Abläufe und KI-Interaktionen</a:t>
            </a:r>
          </a:p>
        </p:txBody>
      </p:sp>
    </p:spTree>
    <p:extLst>
      <p:ext uri="{BB962C8B-B14F-4D97-AF65-F5344CB8AC3E}">
        <p14:creationId xmlns:p14="http://schemas.microsoft.com/office/powerpoint/2010/main" val="185854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A17BA4-9889-5FCD-C97B-0A30452B6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kann die </a:t>
            </a:r>
            <a:r>
              <a:rPr lang="de-DE" dirty="0" err="1"/>
              <a:t>ByLKI</a:t>
            </a:r>
            <a:r>
              <a:rPr lang="de-DE" dirty="0"/>
              <a:t> nutzen?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01CF1FB6-8DF4-AC3D-CE0F-89C2AC5C7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70245" cy="4351338"/>
          </a:xfrm>
        </p:spPr>
        <p:txBody>
          <a:bodyPr>
            <a:normAutofit/>
          </a:bodyPr>
          <a:lstStyle/>
          <a:p>
            <a:r>
              <a:rPr lang="de-DE" b="1" dirty="0"/>
              <a:t>Kostenlos und zeitlich unbeschränkt </a:t>
            </a:r>
            <a:r>
              <a:rPr lang="de-DE" dirty="0"/>
              <a:t>für alle Lehrkräfte</a:t>
            </a:r>
            <a:br>
              <a:rPr lang="de-DE" dirty="0"/>
            </a:br>
            <a:r>
              <a:rPr lang="de-DE" dirty="0"/>
              <a:t>sowie Referendarinnen und -referendare</a:t>
            </a:r>
          </a:p>
          <a:p>
            <a:r>
              <a:rPr lang="de-DE" b="1" dirty="0"/>
              <a:t>Monatliches Budget</a:t>
            </a:r>
            <a:r>
              <a:rPr lang="de-DE" dirty="0"/>
              <a:t>, das am 1. des Monats aufgefüllt wird</a:t>
            </a:r>
          </a:p>
          <a:p>
            <a:r>
              <a:rPr lang="de-DE" dirty="0"/>
              <a:t>Voraussetzung: Bearbeitung des ALP Selbstlernkurses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„</a:t>
            </a:r>
            <a:r>
              <a:rPr lang="de-DE" b="1" dirty="0"/>
              <a:t>KI-Systeme verstehen und souverän anwenden – Grundlagenkurs“</a:t>
            </a:r>
            <a:br>
              <a:rPr lang="de-DE" b="1" dirty="0"/>
            </a:br>
            <a:br>
              <a:rPr lang="de-DE" b="1" dirty="0"/>
            </a:br>
            <a:r>
              <a:rPr lang="de-DE" b="1" dirty="0">
                <a:sym typeface="Wingdings" pitchFamily="2" charset="2"/>
              </a:rPr>
              <a:t> </a:t>
            </a:r>
            <a:r>
              <a:rPr lang="de-DE" dirty="0">
                <a:sym typeface="Wingdings" pitchFamily="2" charset="2"/>
              </a:rPr>
              <a:t>Download der Teilnahmebescheinigung berechtigt das FIBS-Konto automatisch zur Nutzung der </a:t>
            </a:r>
            <a:r>
              <a:rPr lang="de-DE" dirty="0" err="1">
                <a:sym typeface="Wingdings" pitchFamily="2" charset="2"/>
              </a:rPr>
              <a:t>ByLKI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33170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7DE272-A2B1-41FC-6DFB-5AD38F92B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Funktionen – Überblick I</a:t>
            </a:r>
          </a:p>
        </p:txBody>
      </p:sp>
      <p:pic>
        <p:nvPicPr>
          <p:cNvPr id="7" name="Inhaltsplatzhalter 6" descr="Ein Bild, das Text, Software, Webseite, Website enthält.&#10;&#10;KI-generierte Inhalte können fehlerhaft sein.">
            <a:extLst>
              <a:ext uri="{FF2B5EF4-FFF2-40B4-BE49-F238E27FC236}">
                <a16:creationId xmlns:a16="http://schemas.microsoft.com/office/drawing/2014/main" id="{5B5B5C28-08C0-7919-C64D-8C87E4F79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2835" y="2141537"/>
            <a:ext cx="5872694" cy="4351338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65E7922-610B-54E5-D9EB-8CCA1D2649F0}"/>
              </a:ext>
            </a:extLst>
          </p:cNvPr>
          <p:cNvSpPr txBox="1"/>
          <p:nvPr/>
        </p:nvSpPr>
        <p:spPr>
          <a:xfrm>
            <a:off x="4963886" y="1448768"/>
            <a:ext cx="2832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Zahlreiche Sprachmodelle</a:t>
            </a:r>
          </a:p>
          <a:p>
            <a:r>
              <a:rPr lang="de-DE" i="1" dirty="0"/>
              <a:t>zum Vergleich zur Auswahl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157C137-65E7-CFBE-640B-CEC55FA516C2}"/>
              </a:ext>
            </a:extLst>
          </p:cNvPr>
          <p:cNvSpPr txBox="1"/>
          <p:nvPr/>
        </p:nvSpPr>
        <p:spPr>
          <a:xfrm>
            <a:off x="8756984" y="1194017"/>
            <a:ext cx="2832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Eigene Dokumente als Quellen hinterlegen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6AE5F57-8589-7A8C-45D0-B699DA97AFD4}"/>
              </a:ext>
            </a:extLst>
          </p:cNvPr>
          <p:cNvSpPr txBox="1"/>
          <p:nvPr/>
        </p:nvSpPr>
        <p:spPr>
          <a:xfrm>
            <a:off x="1170788" y="1951672"/>
            <a:ext cx="2832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i="1" dirty="0"/>
              <a:t>Eigene Assistenten bzw. Lernräume anlegen, verwalten und mit Kolleginnen und Kollegen teilen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896DA51-A15F-A410-F4CA-0545F9DE1C7E}"/>
              </a:ext>
            </a:extLst>
          </p:cNvPr>
          <p:cNvSpPr txBox="1"/>
          <p:nvPr/>
        </p:nvSpPr>
        <p:spPr>
          <a:xfrm>
            <a:off x="1231198" y="4267832"/>
            <a:ext cx="2832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i="1" dirty="0"/>
              <a:t>Verschiedene Medien erzeugen oder verarbeiten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4543782-7D4D-CBAF-F26E-E1034A47074D}"/>
              </a:ext>
            </a:extLst>
          </p:cNvPr>
          <p:cNvSpPr txBox="1"/>
          <p:nvPr/>
        </p:nvSpPr>
        <p:spPr>
          <a:xfrm>
            <a:off x="1254258" y="5436400"/>
            <a:ext cx="2832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i="1" dirty="0"/>
              <a:t>Funktionen für Referentinnen und Referenten</a:t>
            </a:r>
          </a:p>
        </p:txBody>
      </p:sp>
      <p:cxnSp>
        <p:nvCxnSpPr>
          <p:cNvPr id="14" name="Gekrümmte Verbindung 13">
            <a:extLst>
              <a:ext uri="{FF2B5EF4-FFF2-40B4-BE49-F238E27FC236}">
                <a16:creationId xmlns:a16="http://schemas.microsoft.com/office/drawing/2014/main" id="{D1227035-BAE2-3705-B672-7F2675A2BF70}"/>
              </a:ext>
            </a:extLst>
          </p:cNvPr>
          <p:cNvCxnSpPr>
            <a:stCxn id="10" idx="3"/>
          </p:cNvCxnSpPr>
          <p:nvPr/>
        </p:nvCxnSpPr>
        <p:spPr>
          <a:xfrm>
            <a:off x="4003366" y="2690336"/>
            <a:ext cx="1118649" cy="1063517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krümmte Verbindung 14">
            <a:extLst>
              <a:ext uri="{FF2B5EF4-FFF2-40B4-BE49-F238E27FC236}">
                <a16:creationId xmlns:a16="http://schemas.microsoft.com/office/drawing/2014/main" id="{CF747126-1512-CDC6-545F-2B2DC5AEC9EF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4063776" y="4317206"/>
            <a:ext cx="996362" cy="273792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krümmte Verbindung 17">
            <a:extLst>
              <a:ext uri="{FF2B5EF4-FFF2-40B4-BE49-F238E27FC236}">
                <a16:creationId xmlns:a16="http://schemas.microsoft.com/office/drawing/2014/main" id="{B7149961-2E42-FC69-F6EB-8AADB6ADAAB7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4063776" y="4590998"/>
            <a:ext cx="996362" cy="837144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krümmte Verbindung 20">
            <a:extLst>
              <a:ext uri="{FF2B5EF4-FFF2-40B4-BE49-F238E27FC236}">
                <a16:creationId xmlns:a16="http://schemas.microsoft.com/office/drawing/2014/main" id="{F0EA5F8E-73BB-6581-F8B8-67E620EF7C8C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4086836" y="5898065"/>
            <a:ext cx="973302" cy="278687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krümmte Verbindung 22">
            <a:extLst>
              <a:ext uri="{FF2B5EF4-FFF2-40B4-BE49-F238E27FC236}">
                <a16:creationId xmlns:a16="http://schemas.microsoft.com/office/drawing/2014/main" id="{3CB6182C-E941-2BAA-5ACF-F2968C1CBFB6}"/>
              </a:ext>
            </a:extLst>
          </p:cNvPr>
          <p:cNvCxnSpPr>
            <a:cxnSpLocks/>
            <a:stCxn id="8" idx="2"/>
          </p:cNvCxnSpPr>
          <p:nvPr/>
        </p:nvCxnSpPr>
        <p:spPr>
          <a:xfrm rot="16200000" flipH="1">
            <a:off x="6410196" y="2065077"/>
            <a:ext cx="771854" cy="83189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krümmte Verbindung 30">
            <a:extLst>
              <a:ext uri="{FF2B5EF4-FFF2-40B4-BE49-F238E27FC236}">
                <a16:creationId xmlns:a16="http://schemas.microsoft.com/office/drawing/2014/main" id="{6D543A93-C43A-BA70-C17E-7036A6860436}"/>
              </a:ext>
            </a:extLst>
          </p:cNvPr>
          <p:cNvCxnSpPr>
            <a:cxnSpLocks/>
            <a:stCxn id="9" idx="2"/>
          </p:cNvCxnSpPr>
          <p:nvPr/>
        </p:nvCxnSpPr>
        <p:spPr>
          <a:xfrm rot="5400000">
            <a:off x="9462212" y="2063271"/>
            <a:ext cx="933985" cy="48813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257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B469C-7FB8-3EBC-AEFA-04BF62216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nhaltsplatzhalter 5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4F63DBBB-007D-D165-57AE-5A692735C5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6044" y="2141537"/>
            <a:ext cx="5367434" cy="4351338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2C0937A-FB72-1617-CB48-529505698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Funktionen – Überblick II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B40089A-C203-8569-86A0-11C13B1628AA}"/>
              </a:ext>
            </a:extLst>
          </p:cNvPr>
          <p:cNvSpPr txBox="1"/>
          <p:nvPr/>
        </p:nvSpPr>
        <p:spPr>
          <a:xfrm>
            <a:off x="7988971" y="946616"/>
            <a:ext cx="2832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Unterhaltungen herunterladen und teilen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9EE2ED3-E399-9059-C700-EC3CDF86924A}"/>
              </a:ext>
            </a:extLst>
          </p:cNvPr>
          <p:cNvSpPr txBox="1"/>
          <p:nvPr/>
        </p:nvSpPr>
        <p:spPr>
          <a:xfrm>
            <a:off x="9599515" y="4179062"/>
            <a:ext cx="2074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Eigene Quellen in</a:t>
            </a:r>
            <a:br>
              <a:rPr lang="de-DE" i="1" dirty="0"/>
            </a:br>
            <a:r>
              <a:rPr lang="de-DE" i="1" dirty="0"/>
              <a:t>den Prompt importieren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87F7E37-3B4E-2A1D-3208-EB750C455F3E}"/>
              </a:ext>
            </a:extLst>
          </p:cNvPr>
          <p:cNvSpPr txBox="1"/>
          <p:nvPr/>
        </p:nvSpPr>
        <p:spPr>
          <a:xfrm>
            <a:off x="364384" y="2486855"/>
            <a:ext cx="2532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i="1" dirty="0"/>
              <a:t>Aufgeräumte Darstellung der Ergebnisse, inkl. </a:t>
            </a:r>
            <a:r>
              <a:rPr lang="de-DE" i="1" dirty="0" err="1"/>
              <a:t>Markdown</a:t>
            </a:r>
            <a:r>
              <a:rPr lang="de-DE" i="1" dirty="0"/>
              <a:t>-, </a:t>
            </a:r>
            <a:r>
              <a:rPr lang="de-DE" i="1" dirty="0" err="1"/>
              <a:t>LaTeX</a:t>
            </a:r>
            <a:r>
              <a:rPr lang="de-DE" i="1" dirty="0"/>
              <a:t>- und Code-Formatierung</a:t>
            </a:r>
          </a:p>
        </p:txBody>
      </p:sp>
      <p:cxnSp>
        <p:nvCxnSpPr>
          <p:cNvPr id="14" name="Gekrümmte Verbindung 13">
            <a:extLst>
              <a:ext uri="{FF2B5EF4-FFF2-40B4-BE49-F238E27FC236}">
                <a16:creationId xmlns:a16="http://schemas.microsoft.com/office/drawing/2014/main" id="{B17E6CD9-4617-366F-AE2B-E8FDC3CBC8ED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896459" y="3225519"/>
            <a:ext cx="847616" cy="65896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krümmte Verbindung 22">
            <a:extLst>
              <a:ext uri="{FF2B5EF4-FFF2-40B4-BE49-F238E27FC236}">
                <a16:creationId xmlns:a16="http://schemas.microsoft.com/office/drawing/2014/main" id="{E8E5FBC0-5498-5E46-1C8B-F8CDC5BD048D}"/>
              </a:ext>
            </a:extLst>
          </p:cNvPr>
          <p:cNvCxnSpPr>
            <a:cxnSpLocks/>
            <a:stCxn id="8" idx="1"/>
            <a:endCxn id="17" idx="0"/>
          </p:cNvCxnSpPr>
          <p:nvPr/>
        </p:nvCxnSpPr>
        <p:spPr>
          <a:xfrm rot="10800000" flipV="1">
            <a:off x="6549761" y="1269781"/>
            <a:ext cx="1439210" cy="871755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krümmte Verbindung 30">
            <a:extLst>
              <a:ext uri="{FF2B5EF4-FFF2-40B4-BE49-F238E27FC236}">
                <a16:creationId xmlns:a16="http://schemas.microsoft.com/office/drawing/2014/main" id="{A53CA44B-4150-FAAD-CDC0-BA7AEF5AEFD4}"/>
              </a:ext>
            </a:extLst>
          </p:cNvPr>
          <p:cNvCxnSpPr>
            <a:cxnSpLocks/>
            <a:stCxn id="9" idx="2"/>
          </p:cNvCxnSpPr>
          <p:nvPr/>
        </p:nvCxnSpPr>
        <p:spPr>
          <a:xfrm rot="5400000">
            <a:off x="9702336" y="4755504"/>
            <a:ext cx="587300" cy="1281077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D2128ADE-B85E-BD6F-4164-B7A85009AC61}"/>
              </a:ext>
            </a:extLst>
          </p:cNvPr>
          <p:cNvSpPr txBox="1"/>
          <p:nvPr/>
        </p:nvSpPr>
        <p:spPr>
          <a:xfrm>
            <a:off x="426447" y="5320361"/>
            <a:ext cx="2532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i="1" dirty="0"/>
              <a:t>Detail-Einstellungen</a:t>
            </a:r>
          </a:p>
          <a:p>
            <a:pPr algn="r"/>
            <a:r>
              <a:rPr lang="de-DE" i="1" dirty="0"/>
              <a:t>für KI-Anfragen inkl.</a:t>
            </a:r>
            <a:br>
              <a:rPr lang="de-DE" i="1" dirty="0"/>
            </a:br>
            <a:r>
              <a:rPr lang="de-DE" i="1" dirty="0"/>
              <a:t>Erläuterungen</a:t>
            </a:r>
          </a:p>
        </p:txBody>
      </p:sp>
      <p:cxnSp>
        <p:nvCxnSpPr>
          <p:cNvPr id="32" name="Gekrümmte Verbindung 31">
            <a:extLst>
              <a:ext uri="{FF2B5EF4-FFF2-40B4-BE49-F238E27FC236}">
                <a16:creationId xmlns:a16="http://schemas.microsoft.com/office/drawing/2014/main" id="{DD46DF5A-2DCA-D2D7-1B83-D27F5282CA74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2958522" y="5782026"/>
            <a:ext cx="907522" cy="47688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852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34BD9E-080A-8135-DB97-6EE5963B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Sich fortbilden und „Arbeiten mit KI“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39CB9FC-4D0D-B685-EB31-34CDF7312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/>
              <a:t>Schon heute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Zugriff auf modernste Sprachmodelle</a:t>
            </a:r>
          </a:p>
          <a:p>
            <a:r>
              <a:rPr lang="de-DE" dirty="0"/>
              <a:t>Upload und Interaktion mit eigenen Quellen (div. Dateiformate)</a:t>
            </a:r>
          </a:p>
          <a:p>
            <a:r>
              <a:rPr lang="de-DE" dirty="0"/>
              <a:t>Anlegen und Teilen eigener Assistenten</a:t>
            </a:r>
          </a:p>
          <a:p>
            <a:r>
              <a:rPr lang="de-DE" dirty="0"/>
              <a:t>Einschlägige bayerische Quellen hinterlegt</a:t>
            </a:r>
          </a:p>
          <a:p>
            <a:r>
              <a:rPr lang="de-DE" dirty="0"/>
              <a:t>Exploration von KI-Möglichkeiten (Medien erzeugen, interaktive Inhalte erzeugen, …)</a:t>
            </a:r>
          </a:p>
          <a:p>
            <a:r>
              <a:rPr lang="de-DE" dirty="0"/>
              <a:t>Werkzeuge für Personen, die Fortbildungen anbieten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30BEE91-B836-9116-EBC3-19488372A6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/>
              <a:t>Ausblick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Ergänzung weiterer zentraler Quellen inkl. LehrplanPLUS</a:t>
            </a:r>
          </a:p>
          <a:p>
            <a:r>
              <a:rPr lang="de-DE" dirty="0" err="1"/>
              <a:t>ByLKI</a:t>
            </a:r>
            <a:r>
              <a:rPr lang="de-DE" dirty="0"/>
              <a:t> Hub als herstellerunabhängige Tauschbörse für Prompts und didaktische Ideen zum Lernen mi KI</a:t>
            </a:r>
          </a:p>
          <a:p>
            <a:r>
              <a:rPr lang="de-DE" dirty="0"/>
              <a:t>Erstellung individueller Lernpfade passend zu einem selbst definierten Lernziel</a:t>
            </a:r>
          </a:p>
          <a:p>
            <a:r>
              <a:rPr lang="de-DE" dirty="0"/>
              <a:t>KI-basiertes Coaching und Simulationen bestimmter schulischer Situationen</a:t>
            </a:r>
          </a:p>
          <a:p>
            <a:r>
              <a:rPr lang="de-D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17526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52A631-124A-9BCE-E4C9-EA261E1AD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„Lernen mit KI“ veranschaulichen: Didaktische Kompetenzen herstellerunabhängig aufbauen</a:t>
            </a:r>
          </a:p>
        </p:txBody>
      </p:sp>
      <p:pic>
        <p:nvPicPr>
          <p:cNvPr id="5" name="Inhaltsplatzhalter 4" descr="Ein Bild, das Text, Screenshot, Software, Webseite enthält.&#10;&#10;KI-generierte Inhalte können fehlerhaft sein.">
            <a:extLst>
              <a:ext uri="{FF2B5EF4-FFF2-40B4-BE49-F238E27FC236}">
                <a16:creationId xmlns:a16="http://schemas.microsoft.com/office/drawing/2014/main" id="{009EB074-F856-3F0A-7C0D-CBC01FFF90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446" y="1825625"/>
            <a:ext cx="6841384" cy="4459837"/>
          </a:xfr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13311DF-8560-7D3E-C2A5-6D65666F0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79584" y="1825625"/>
            <a:ext cx="4183968" cy="4667250"/>
          </a:xfrm>
        </p:spPr>
        <p:txBody>
          <a:bodyPr>
            <a:normAutofit fontScale="85000" lnSpcReduction="10000"/>
          </a:bodyPr>
          <a:lstStyle/>
          <a:p>
            <a:r>
              <a:rPr lang="de-DE" sz="2400" dirty="0"/>
              <a:t>“Assistenten“ in der </a:t>
            </a:r>
            <a:r>
              <a:rPr lang="de-DE" sz="2400" dirty="0" err="1"/>
              <a:t>ByLKI</a:t>
            </a:r>
            <a:r>
              <a:rPr lang="de-DE" sz="2400" dirty="0"/>
              <a:t> == „Lernräume“ oder „Person“ in KI-Plattformen für den Unterricht</a:t>
            </a:r>
          </a:p>
          <a:p>
            <a:r>
              <a:rPr lang="de-DE" sz="2400" b="1" dirty="0"/>
              <a:t>Methodisches Vorgehen </a:t>
            </a:r>
            <a:r>
              <a:rPr lang="de-DE" sz="2400" dirty="0"/>
              <a:t>(Assistent prompten, ausprobieren, anlegen, mit anderen teilen) kann trainiert werden</a:t>
            </a:r>
            <a:br>
              <a:rPr lang="de-DE" sz="2400" dirty="0"/>
            </a:br>
            <a:r>
              <a:rPr lang="de-DE" sz="2400" dirty="0">
                <a:sym typeface="Wingdings" pitchFamily="2" charset="2"/>
              </a:rPr>
              <a:t> Vorgehen 1:1 wie bei schulischen Werkzeugen</a:t>
            </a:r>
            <a:br>
              <a:rPr lang="de-DE" sz="2400" dirty="0">
                <a:sym typeface="Wingdings" pitchFamily="2" charset="2"/>
              </a:rPr>
            </a:br>
            <a:endParaRPr lang="de-DE" sz="2400" dirty="0"/>
          </a:p>
          <a:p>
            <a:r>
              <a:rPr lang="de-DE" sz="2400" b="1" dirty="0"/>
              <a:t>Assistenten und Prompts teilen</a:t>
            </a:r>
            <a:r>
              <a:rPr lang="de-DE" sz="2400" dirty="0"/>
              <a:t> mit Personen, die an der Schule ein anderes KI-Werkzeug nutzen</a:t>
            </a:r>
            <a:br>
              <a:rPr lang="de-DE" sz="2400" dirty="0"/>
            </a:br>
            <a:r>
              <a:rPr lang="de-DE" sz="2400" dirty="0">
                <a:sym typeface="Wingdings" pitchFamily="2" charset="2"/>
              </a:rPr>
              <a:t> </a:t>
            </a:r>
            <a:r>
              <a:rPr lang="de-DE" sz="2400" dirty="0" err="1">
                <a:sym typeface="Wingdings" pitchFamily="2" charset="2"/>
              </a:rPr>
              <a:t>ByLKI</a:t>
            </a:r>
            <a:r>
              <a:rPr lang="de-DE" sz="2400" dirty="0">
                <a:sym typeface="Wingdings" pitchFamily="2" charset="2"/>
              </a:rPr>
              <a:t> als überübergreifender,  </a:t>
            </a:r>
            <a:r>
              <a:rPr lang="de-DE" sz="2400" dirty="0"/>
              <a:t>gemeinsamer Nenner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4120895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Microsoft Macintosh PowerPoint</Application>
  <PresentationFormat>Breitbild</PresentationFormat>
  <Paragraphs>59</Paragraphs>
  <Slides>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Wingdings</vt:lpstr>
      <vt:lpstr>Office</vt:lpstr>
      <vt:lpstr>ByLKI Vorstellung  Folien-Vorlagen für Referentinnen und Referenten</vt:lpstr>
      <vt:lpstr>Vorwort zu den Folien</vt:lpstr>
      <vt:lpstr>ByLKI: sprich „Bai-El-Ka-i“</vt:lpstr>
      <vt:lpstr>Wer kann die ByLKI nutzen?</vt:lpstr>
      <vt:lpstr>Funktionen – Überblick I</vt:lpstr>
      <vt:lpstr>Funktionen – Überblick II</vt:lpstr>
      <vt:lpstr>Sich fortbilden und „Arbeiten mit KI“</vt:lpstr>
      <vt:lpstr>„Lernen mit KI“ veranschaulichen: Didaktische Kompetenzen herstellerunabhängig aufbauen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Christian Mayr</dc:creator>
  <cp:lastModifiedBy>Christian Mayr</cp:lastModifiedBy>
  <cp:revision>27</cp:revision>
  <dcterms:created xsi:type="dcterms:W3CDTF">2025-02-19T08:59:00Z</dcterms:created>
  <dcterms:modified xsi:type="dcterms:W3CDTF">2025-02-19T12:56:44Z</dcterms:modified>
</cp:coreProperties>
</file>